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3" r:id="rId2"/>
    <p:sldMasterId id="2147483665" r:id="rId3"/>
    <p:sldMasterId id="2147483667" r:id="rId4"/>
    <p:sldMasterId id="2147483669" r:id="rId5"/>
  </p:sldMasterIdLst>
  <p:notesMasterIdLst>
    <p:notesMasterId r:id="rId15"/>
  </p:notesMasterIdLst>
  <p:sldIdLst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36"/>
    <a:srgbClr val="FFFFFF"/>
    <a:srgbClr val="008E44"/>
    <a:srgbClr val="008A42"/>
    <a:srgbClr val="004C24"/>
    <a:srgbClr val="2C8F3E"/>
    <a:srgbClr val="EAF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38" autoAdjust="0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51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48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80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2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47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66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18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">
            <a:extLst>
              <a:ext uri="{FF2B5EF4-FFF2-40B4-BE49-F238E27FC236}">
                <a16:creationId xmlns:a16="http://schemas.microsoft.com/office/drawing/2014/main" id="{4EE059AC-C390-DE57-A102-6510840C21AF}"/>
              </a:ext>
            </a:extLst>
          </p:cNvPr>
          <p:cNvSpPr/>
          <p:nvPr userDrawn="1"/>
        </p:nvSpPr>
        <p:spPr>
          <a:xfrm>
            <a:off x="6217920" y="2743200"/>
            <a:ext cx="3657600" cy="3657600"/>
          </a:xfrm>
          <a:prstGeom prst="ellipse">
            <a:avLst/>
          </a:prstGeom>
          <a:solidFill>
            <a:srgbClr val="EAF4EA"/>
          </a:solidFill>
          <a:ln w="6350">
            <a:solidFill>
              <a:srgbClr val="3A8C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A7C0807B-1341-36FB-E1E7-D50AB76CFEA5}"/>
              </a:ext>
            </a:extLst>
          </p:cNvPr>
          <p:cNvSpPr/>
          <p:nvPr userDrawn="1"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14" name="Text 14">
            <a:extLst>
              <a:ext uri="{FF2B5EF4-FFF2-40B4-BE49-F238E27FC236}">
                <a16:creationId xmlns:a16="http://schemas.microsoft.com/office/drawing/2014/main" id="{A299E165-BFC2-990E-9AE8-C4BE8414E9BF}"/>
              </a:ext>
            </a:extLst>
          </p:cNvPr>
          <p:cNvSpPr/>
          <p:nvPr userDrawn="1"/>
        </p:nvSpPr>
        <p:spPr>
          <a:xfrm>
            <a:off x="228600" y="472744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EuAReman 2026</a:t>
            </a:r>
            <a:endParaRPr lang="en-US" sz="900" dirty="0"/>
          </a:p>
        </p:txBody>
      </p:sp>
      <p:sp>
        <p:nvSpPr>
          <p:cNvPr id="16" name="Text 15">
            <a:extLst>
              <a:ext uri="{FF2B5EF4-FFF2-40B4-BE49-F238E27FC236}">
                <a16:creationId xmlns:a16="http://schemas.microsoft.com/office/drawing/2014/main" id="{8005EB31-54C9-0CCE-8EC2-0E39F8EE72F3}"/>
              </a:ext>
            </a:extLst>
          </p:cNvPr>
          <p:cNvSpPr/>
          <p:nvPr userDrawn="1"/>
        </p:nvSpPr>
        <p:spPr>
          <a:xfrm>
            <a:off x="228600" y="490118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8D4A8"/>
                </a:solidFill>
              </a:rPr>
              <a:t>Palermo · 7–9 October 2026</a:t>
            </a:r>
            <a:endParaRPr lang="en-US" sz="8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7FADBC19-A939-A1D2-7CAC-AF22D14B0E63}"/>
              </a:ext>
            </a:extLst>
          </p:cNvPr>
          <p:cNvSpPr/>
          <p:nvPr userDrawn="1"/>
        </p:nvSpPr>
        <p:spPr>
          <a:xfrm>
            <a:off x="3657600" y="472744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4A8"/>
                </a:solidFill>
              </a:rPr>
              <a:t>euareman.org</a:t>
            </a:r>
            <a:endParaRPr lang="en-US" sz="900" dirty="0"/>
          </a:p>
        </p:txBody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321BD964-5BB0-E56E-C4AA-C8F4D69598E0}"/>
              </a:ext>
            </a:extLst>
          </p:cNvPr>
          <p:cNvSpPr/>
          <p:nvPr userDrawn="1"/>
        </p:nvSpPr>
        <p:spPr>
          <a:xfrm>
            <a:off x="0" y="0"/>
            <a:ext cx="9144000" cy="1417320"/>
          </a:xfrm>
          <a:prstGeom prst="rect">
            <a:avLst/>
          </a:prstGeom>
          <a:solidFill>
            <a:srgbClr val="EAF4E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Shape 2">
            <a:extLst>
              <a:ext uri="{FF2B5EF4-FFF2-40B4-BE49-F238E27FC236}">
                <a16:creationId xmlns:a16="http://schemas.microsoft.com/office/drawing/2014/main" id="{CD374BDB-BC95-0D4A-B18D-630A76ED5E57}"/>
              </a:ext>
            </a:extLst>
          </p:cNvPr>
          <p:cNvSpPr/>
          <p:nvPr userDrawn="1"/>
        </p:nvSpPr>
        <p:spPr>
          <a:xfrm>
            <a:off x="0" y="1417320"/>
            <a:ext cx="9144000" cy="45720"/>
          </a:xfrm>
          <a:prstGeom prst="rect">
            <a:avLst/>
          </a:prstGeom>
          <a:solidFill>
            <a:srgbClr val="3A8C3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D3BE8C0E-2147-F953-6337-5FA4F2D1741C}"/>
              </a:ext>
            </a:extLst>
          </p:cNvPr>
          <p:cNvSpPr/>
          <p:nvPr userDrawn="1"/>
        </p:nvSpPr>
        <p:spPr>
          <a:xfrm>
            <a:off x="3561541" y="304038"/>
            <a:ext cx="453567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5C1E"/>
                </a:solidFill>
              </a:rPr>
              <a:t>EuAReman 2026</a:t>
            </a:r>
            <a:endParaRPr lang="en-US" sz="2400" dirty="0"/>
          </a:p>
        </p:txBody>
      </p:sp>
      <p:sp>
        <p:nvSpPr>
          <p:cNvPr id="26" name="Text 4">
            <a:extLst>
              <a:ext uri="{FF2B5EF4-FFF2-40B4-BE49-F238E27FC236}">
                <a16:creationId xmlns:a16="http://schemas.microsoft.com/office/drawing/2014/main" id="{E487B4B1-DD6C-593C-8453-8D883853AE47}"/>
              </a:ext>
            </a:extLst>
          </p:cNvPr>
          <p:cNvSpPr/>
          <p:nvPr userDrawn="1"/>
        </p:nvSpPr>
        <p:spPr>
          <a:xfrm>
            <a:off x="3561541" y="738378"/>
            <a:ext cx="53538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D6A2D"/>
                </a:solidFill>
              </a:rPr>
              <a:t>First Europe–Africa Workshop on Remanufacturing</a:t>
            </a:r>
            <a:endParaRPr lang="en-US" sz="14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0A7E11B-0345-4978-06F8-98750EAC1B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8600" y="117225"/>
            <a:ext cx="2568197" cy="118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8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2">
            <a:extLst>
              <a:ext uri="{FF2B5EF4-FFF2-40B4-BE49-F238E27FC236}">
                <a16:creationId xmlns:a16="http://schemas.microsoft.com/office/drawing/2014/main" id="{4AABEF2B-8380-B4C8-91AE-DACF23FCFCDF}"/>
              </a:ext>
            </a:extLst>
          </p:cNvPr>
          <p:cNvSpPr/>
          <p:nvPr userDrawn="1"/>
        </p:nvSpPr>
        <p:spPr>
          <a:xfrm>
            <a:off x="0" y="34121"/>
            <a:ext cx="1780674" cy="4693327"/>
          </a:xfrm>
          <a:prstGeom prst="rect">
            <a:avLst/>
          </a:prstGeom>
          <a:solidFill>
            <a:srgbClr val="EAF4EA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5471BFDC-7BC2-9E02-CF7C-89900861FCBA}"/>
              </a:ext>
            </a:extLst>
          </p:cNvPr>
          <p:cNvSpPr/>
          <p:nvPr userDrawn="1"/>
        </p:nvSpPr>
        <p:spPr>
          <a:xfrm>
            <a:off x="137160" y="2560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1E5C1E"/>
                </a:solidFill>
              </a:rPr>
              <a:t>OUTLINE</a:t>
            </a:r>
            <a:endParaRPr lang="en-US" sz="2000" dirty="0"/>
          </a:p>
        </p:txBody>
      </p:sp>
      <p:sp>
        <p:nvSpPr>
          <p:cNvPr id="60" name="Shape 13">
            <a:extLst>
              <a:ext uri="{FF2B5EF4-FFF2-40B4-BE49-F238E27FC236}">
                <a16:creationId xmlns:a16="http://schemas.microsoft.com/office/drawing/2014/main" id="{6B3E1238-E15D-0B47-B3CC-8BFD642AAC81}"/>
              </a:ext>
            </a:extLst>
          </p:cNvPr>
          <p:cNvSpPr/>
          <p:nvPr userDrawn="1"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2" name="Text 14">
            <a:extLst>
              <a:ext uri="{FF2B5EF4-FFF2-40B4-BE49-F238E27FC236}">
                <a16:creationId xmlns:a16="http://schemas.microsoft.com/office/drawing/2014/main" id="{7D618962-5583-2942-AB5B-6D45CE42B33B}"/>
              </a:ext>
            </a:extLst>
          </p:cNvPr>
          <p:cNvSpPr/>
          <p:nvPr userDrawn="1"/>
        </p:nvSpPr>
        <p:spPr>
          <a:xfrm>
            <a:off x="1063331" y="472744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EuAReman 2026</a:t>
            </a:r>
            <a:endParaRPr lang="en-US" sz="900" dirty="0"/>
          </a:p>
        </p:txBody>
      </p:sp>
      <p:sp>
        <p:nvSpPr>
          <p:cNvPr id="64" name="Text 15">
            <a:extLst>
              <a:ext uri="{FF2B5EF4-FFF2-40B4-BE49-F238E27FC236}">
                <a16:creationId xmlns:a16="http://schemas.microsoft.com/office/drawing/2014/main" id="{76A3FE91-47BF-444E-D45C-5F3B0704AD94}"/>
              </a:ext>
            </a:extLst>
          </p:cNvPr>
          <p:cNvSpPr/>
          <p:nvPr userDrawn="1"/>
        </p:nvSpPr>
        <p:spPr>
          <a:xfrm>
            <a:off x="1063331" y="490118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8D4A8"/>
                </a:solidFill>
              </a:rPr>
              <a:t>Palermo · 7–9 October 2026</a:t>
            </a:r>
            <a:endParaRPr lang="en-US" sz="800" dirty="0"/>
          </a:p>
        </p:txBody>
      </p:sp>
      <p:sp>
        <p:nvSpPr>
          <p:cNvPr id="66" name="Text 16">
            <a:extLst>
              <a:ext uri="{FF2B5EF4-FFF2-40B4-BE49-F238E27FC236}">
                <a16:creationId xmlns:a16="http://schemas.microsoft.com/office/drawing/2014/main" id="{B2270E54-9E53-C44D-2B16-5DF77D6064E2}"/>
              </a:ext>
            </a:extLst>
          </p:cNvPr>
          <p:cNvSpPr/>
          <p:nvPr userDrawn="1"/>
        </p:nvSpPr>
        <p:spPr>
          <a:xfrm>
            <a:off x="3657600" y="472744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4A8"/>
                </a:solidFill>
              </a:rPr>
              <a:t>euareman.org</a:t>
            </a:r>
            <a:endParaRPr lang="en-US" sz="900" dirty="0"/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69DC7FC7-44D0-2032-4041-4D2A612F7030}"/>
              </a:ext>
            </a:extLst>
          </p:cNvPr>
          <p:cNvSpPr/>
          <p:nvPr userDrawn="1"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CF625A93-149C-5971-F503-8381D5B78577}"/>
              </a:ext>
            </a:extLst>
          </p:cNvPr>
          <p:cNvSpPr/>
          <p:nvPr userDrawn="1"/>
        </p:nvSpPr>
        <p:spPr>
          <a:xfrm>
            <a:off x="7726907" y="4727448"/>
            <a:ext cx="12499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8B947AA2-2670-4565-A093-323EB80DA34E}" type="slidenum">
              <a:rPr lang="en-US" sz="900" smtClean="0">
                <a:solidFill>
                  <a:srgbClr val="A8D4A8"/>
                </a:solidFill>
              </a:rPr>
              <a:t>‹#›</a:t>
            </a:fld>
            <a:endParaRPr lang="en-US" sz="900" dirty="0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4EEDAAAA-DE27-5060-47CD-82211E9F8B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32994" y="4727448"/>
            <a:ext cx="794123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8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>
            <a:extLst>
              <a:ext uri="{FF2B5EF4-FFF2-40B4-BE49-F238E27FC236}">
                <a16:creationId xmlns:a16="http://schemas.microsoft.com/office/drawing/2014/main" id="{2E4BEE7C-4A02-182A-557F-A15F1C115FB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29" name="Shape 1">
            <a:extLst>
              <a:ext uri="{FF2B5EF4-FFF2-40B4-BE49-F238E27FC236}">
                <a16:creationId xmlns:a16="http://schemas.microsoft.com/office/drawing/2014/main" id="{A8E289DB-FB8A-81A5-16C0-889E127CFD25}"/>
              </a:ext>
            </a:extLst>
          </p:cNvPr>
          <p:cNvSpPr/>
          <p:nvPr userDrawn="1"/>
        </p:nvSpPr>
        <p:spPr>
          <a:xfrm>
            <a:off x="5029200" y="-914400"/>
            <a:ext cx="5943600" cy="5943600"/>
          </a:xfrm>
          <a:prstGeom prst="ellipse">
            <a:avLst/>
          </a:prstGeom>
          <a:solidFill>
            <a:srgbClr val="92D050">
              <a:alpha val="3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60" name="Shape 13">
            <a:extLst>
              <a:ext uri="{FF2B5EF4-FFF2-40B4-BE49-F238E27FC236}">
                <a16:creationId xmlns:a16="http://schemas.microsoft.com/office/drawing/2014/main" id="{6B3E1238-E15D-0B47-B3CC-8BFD642AAC81}"/>
              </a:ext>
            </a:extLst>
          </p:cNvPr>
          <p:cNvSpPr/>
          <p:nvPr userDrawn="1"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6" name="Text 16">
            <a:extLst>
              <a:ext uri="{FF2B5EF4-FFF2-40B4-BE49-F238E27FC236}">
                <a16:creationId xmlns:a16="http://schemas.microsoft.com/office/drawing/2014/main" id="{B2270E54-9E53-C44D-2B16-5DF77D6064E2}"/>
              </a:ext>
            </a:extLst>
          </p:cNvPr>
          <p:cNvSpPr/>
          <p:nvPr userDrawn="1"/>
        </p:nvSpPr>
        <p:spPr>
          <a:xfrm>
            <a:off x="3657600" y="472744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4A8"/>
                </a:solidFill>
              </a:rPr>
              <a:t>euareman.org</a:t>
            </a:r>
            <a:endParaRPr lang="en-US" sz="900" dirty="0"/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CF625A93-149C-5971-F503-8381D5B78577}"/>
              </a:ext>
            </a:extLst>
          </p:cNvPr>
          <p:cNvSpPr/>
          <p:nvPr userDrawn="1"/>
        </p:nvSpPr>
        <p:spPr>
          <a:xfrm>
            <a:off x="7726907" y="4727448"/>
            <a:ext cx="12499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8B947AA2-2670-4565-A093-323EB80DA34E}" type="slidenum">
              <a:rPr lang="en-US" sz="900" smtClean="0">
                <a:solidFill>
                  <a:srgbClr val="A8D4A8"/>
                </a:solidFill>
              </a:rPr>
              <a:t>‹#›</a:t>
            </a:fld>
            <a:endParaRPr lang="en-US" sz="900" dirty="0"/>
          </a:p>
        </p:txBody>
      </p:sp>
      <p:sp>
        <p:nvSpPr>
          <p:cNvPr id="47" name="Text 14">
            <a:extLst>
              <a:ext uri="{FF2B5EF4-FFF2-40B4-BE49-F238E27FC236}">
                <a16:creationId xmlns:a16="http://schemas.microsoft.com/office/drawing/2014/main" id="{E463B0CE-FCD8-A05C-CF21-B243A52533D9}"/>
              </a:ext>
            </a:extLst>
          </p:cNvPr>
          <p:cNvSpPr/>
          <p:nvPr userDrawn="1"/>
        </p:nvSpPr>
        <p:spPr>
          <a:xfrm>
            <a:off x="1063331" y="472744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EuAReman 2026</a:t>
            </a:r>
            <a:endParaRPr lang="en-US" sz="900" dirty="0"/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B795CBB2-2845-1B8D-E374-A673134CE7B1}"/>
              </a:ext>
            </a:extLst>
          </p:cNvPr>
          <p:cNvSpPr/>
          <p:nvPr userDrawn="1"/>
        </p:nvSpPr>
        <p:spPr>
          <a:xfrm>
            <a:off x="1063331" y="490118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8D4A8"/>
                </a:solidFill>
              </a:rPr>
              <a:t>Palermo · 7–9 October 2026</a:t>
            </a:r>
            <a:endParaRPr lang="en-US" sz="800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FA7A9624-8C84-86A6-7771-73FF501876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32994" y="4727448"/>
            <a:ext cx="794123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1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13">
            <a:extLst>
              <a:ext uri="{FF2B5EF4-FFF2-40B4-BE49-F238E27FC236}">
                <a16:creationId xmlns:a16="http://schemas.microsoft.com/office/drawing/2014/main" id="{6B3E1238-E15D-0B47-B3CC-8BFD642AAC81}"/>
              </a:ext>
            </a:extLst>
          </p:cNvPr>
          <p:cNvSpPr/>
          <p:nvPr userDrawn="1"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6" name="Text 16">
            <a:extLst>
              <a:ext uri="{FF2B5EF4-FFF2-40B4-BE49-F238E27FC236}">
                <a16:creationId xmlns:a16="http://schemas.microsoft.com/office/drawing/2014/main" id="{B2270E54-9E53-C44D-2B16-5DF77D6064E2}"/>
              </a:ext>
            </a:extLst>
          </p:cNvPr>
          <p:cNvSpPr/>
          <p:nvPr userDrawn="1"/>
        </p:nvSpPr>
        <p:spPr>
          <a:xfrm>
            <a:off x="3657600" y="472744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4A8"/>
                </a:solidFill>
              </a:rPr>
              <a:t>euareman.org</a:t>
            </a:r>
            <a:endParaRPr lang="en-US" sz="900" dirty="0"/>
          </a:p>
        </p:txBody>
      </p:sp>
      <p:sp>
        <p:nvSpPr>
          <p:cNvPr id="10" name="Shape 1">
            <a:extLst>
              <a:ext uri="{FF2B5EF4-FFF2-40B4-BE49-F238E27FC236}">
                <a16:creationId xmlns:a16="http://schemas.microsoft.com/office/drawing/2014/main" id="{69DC7FC7-44D0-2032-4041-4D2A612F7030}"/>
              </a:ext>
            </a:extLst>
          </p:cNvPr>
          <p:cNvSpPr/>
          <p:nvPr userDrawn="1"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CF625A93-149C-5971-F503-8381D5B78577}"/>
              </a:ext>
            </a:extLst>
          </p:cNvPr>
          <p:cNvSpPr/>
          <p:nvPr userDrawn="1"/>
        </p:nvSpPr>
        <p:spPr>
          <a:xfrm>
            <a:off x="7726907" y="4727448"/>
            <a:ext cx="12499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8B947AA2-2670-4565-A093-323EB80DA34E}" type="slidenum">
              <a:rPr lang="en-US" sz="900" smtClean="0">
                <a:solidFill>
                  <a:srgbClr val="A8D4A8"/>
                </a:solidFill>
              </a:rPr>
              <a:t>‹#›</a:t>
            </a:fld>
            <a:endParaRPr lang="en-US" sz="900" dirty="0"/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F300AEA8-8A29-988D-ECD1-F840EC113ADB}"/>
              </a:ext>
            </a:extLst>
          </p:cNvPr>
          <p:cNvSpPr/>
          <p:nvPr userDrawn="1"/>
        </p:nvSpPr>
        <p:spPr>
          <a:xfrm>
            <a:off x="1063331" y="472744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EuAReman 2026</a:t>
            </a:r>
            <a:endParaRPr lang="en-US" sz="900" dirty="0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B99F950B-2736-F4B4-BDC8-ED51DC7700D8}"/>
              </a:ext>
            </a:extLst>
          </p:cNvPr>
          <p:cNvSpPr/>
          <p:nvPr userDrawn="1"/>
        </p:nvSpPr>
        <p:spPr>
          <a:xfrm>
            <a:off x="1063331" y="490118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8D4A8"/>
                </a:solidFill>
              </a:rPr>
              <a:t>Palermo · 7–9 October 2026</a:t>
            </a:r>
            <a:endParaRPr lang="en-US" sz="8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4BA32D2-4015-9715-C856-CF9F226D2F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32994" y="4727448"/>
            <a:ext cx="794123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4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825899AF-52D4-A532-1192-A4C66CAADC3D}"/>
              </a:ext>
            </a:extLst>
          </p:cNvPr>
          <p:cNvSpPr/>
          <p:nvPr userDrawn="1"/>
        </p:nvSpPr>
        <p:spPr>
          <a:xfrm>
            <a:off x="0" y="0"/>
            <a:ext cx="9144000" cy="4745736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738D56F8-C64C-9D0E-DE8E-1F7C58C31C17}"/>
              </a:ext>
            </a:extLst>
          </p:cNvPr>
          <p:cNvSpPr/>
          <p:nvPr userDrawn="1"/>
        </p:nvSpPr>
        <p:spPr>
          <a:xfrm>
            <a:off x="5669280" y="-457200"/>
            <a:ext cx="5029200" cy="5029200"/>
          </a:xfrm>
          <a:prstGeom prst="ellipse">
            <a:avLst/>
          </a:prstGeom>
          <a:solidFill>
            <a:srgbClr val="2D6A2D">
              <a:alpha val="2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3E76941B-8A17-467B-4941-429E316F7DDD}"/>
              </a:ext>
            </a:extLst>
          </p:cNvPr>
          <p:cNvSpPr/>
          <p:nvPr userDrawn="1"/>
        </p:nvSpPr>
        <p:spPr>
          <a:xfrm>
            <a:off x="6400800" y="182880"/>
            <a:ext cx="3657600" cy="3657600"/>
          </a:xfrm>
          <a:prstGeom prst="ellipse">
            <a:avLst/>
          </a:prstGeom>
          <a:solidFill>
            <a:srgbClr val="FFFFFF">
              <a:alpha val="8000"/>
            </a:srgbClr>
          </a:solidFill>
          <a:ln w="6350">
            <a:solidFill>
              <a:srgbClr val="3A8C3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5CB8EC67-55C3-9E73-3E03-D54F61760086}"/>
              </a:ext>
            </a:extLst>
          </p:cNvPr>
          <p:cNvSpPr/>
          <p:nvPr userDrawn="1"/>
        </p:nvSpPr>
        <p:spPr>
          <a:xfrm>
            <a:off x="457200" y="1005840"/>
            <a:ext cx="7315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</a:rPr>
              <a:t>Thank you</a:t>
            </a:r>
            <a:endParaRPr lang="en-US" sz="42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50057B55-1FE1-4D27-39F5-21D1E89B7D33}"/>
              </a:ext>
            </a:extLst>
          </p:cNvPr>
          <p:cNvSpPr/>
          <p:nvPr userDrawn="1"/>
        </p:nvSpPr>
        <p:spPr>
          <a:xfrm>
            <a:off x="457200" y="1993392"/>
            <a:ext cx="3840480" cy="0"/>
          </a:xfrm>
          <a:prstGeom prst="line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EC0C88E6-3A50-0B62-7610-18208D01EE38}"/>
              </a:ext>
            </a:extLst>
          </p:cNvPr>
          <p:cNvSpPr/>
          <p:nvPr userDrawn="1"/>
        </p:nvSpPr>
        <p:spPr>
          <a:xfrm>
            <a:off x="457200" y="217627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A8D4A8"/>
                </a:solidFill>
              </a:rPr>
              <a:t>Time for a few quick questions</a:t>
            </a:r>
            <a:endParaRPr lang="en-US" sz="1500" dirty="0"/>
          </a:p>
        </p:txBody>
      </p:sp>
      <p:sp>
        <p:nvSpPr>
          <p:cNvPr id="60" name="Shape 13">
            <a:extLst>
              <a:ext uri="{FF2B5EF4-FFF2-40B4-BE49-F238E27FC236}">
                <a16:creationId xmlns:a16="http://schemas.microsoft.com/office/drawing/2014/main" id="{6B3E1238-E15D-0B47-B3CC-8BFD642AAC81}"/>
              </a:ext>
            </a:extLst>
          </p:cNvPr>
          <p:cNvSpPr/>
          <p:nvPr userDrawn="1"/>
        </p:nvSpPr>
        <p:spPr>
          <a:xfrm>
            <a:off x="0" y="4686300"/>
            <a:ext cx="9144000" cy="45720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66" name="Text 16">
            <a:extLst>
              <a:ext uri="{FF2B5EF4-FFF2-40B4-BE49-F238E27FC236}">
                <a16:creationId xmlns:a16="http://schemas.microsoft.com/office/drawing/2014/main" id="{B2270E54-9E53-C44D-2B16-5DF77D6064E2}"/>
              </a:ext>
            </a:extLst>
          </p:cNvPr>
          <p:cNvSpPr/>
          <p:nvPr userDrawn="1"/>
        </p:nvSpPr>
        <p:spPr>
          <a:xfrm>
            <a:off x="3657600" y="472744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8D4A8"/>
                </a:solidFill>
              </a:rPr>
              <a:t>euareman.org</a:t>
            </a:r>
            <a:endParaRPr lang="en-US" sz="900" dirty="0"/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CF625A93-149C-5971-F503-8381D5B78577}"/>
              </a:ext>
            </a:extLst>
          </p:cNvPr>
          <p:cNvSpPr/>
          <p:nvPr userDrawn="1"/>
        </p:nvSpPr>
        <p:spPr>
          <a:xfrm>
            <a:off x="7726907" y="4727448"/>
            <a:ext cx="12499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fld id="{8B947AA2-2670-4565-A093-323EB80DA34E}" type="slidenum">
              <a:rPr lang="en-US" sz="900" smtClean="0">
                <a:solidFill>
                  <a:srgbClr val="A8D4A8"/>
                </a:solidFill>
              </a:rPr>
              <a:t>‹#›</a:t>
            </a:fld>
            <a:endParaRPr lang="en-US" sz="900" dirty="0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B953A648-337C-B005-4993-DE709BA4A9A5}"/>
              </a:ext>
            </a:extLst>
          </p:cNvPr>
          <p:cNvSpPr/>
          <p:nvPr userDrawn="1"/>
        </p:nvSpPr>
        <p:spPr>
          <a:xfrm>
            <a:off x="1063331" y="4727448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</a:rPr>
              <a:t>EuAReman 2026</a:t>
            </a:r>
            <a:endParaRPr lang="en-US" sz="900" dirty="0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BAB84100-84FA-C61A-8C7B-E8387125506C}"/>
              </a:ext>
            </a:extLst>
          </p:cNvPr>
          <p:cNvSpPr/>
          <p:nvPr userDrawn="1"/>
        </p:nvSpPr>
        <p:spPr>
          <a:xfrm>
            <a:off x="1063331" y="490118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A8D4A8"/>
                </a:solidFill>
              </a:rPr>
              <a:t>Palermo · 7–9 October 2026</a:t>
            </a:r>
            <a:endParaRPr lang="en-US" sz="8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8311EEF-9171-ED4E-075E-8199BF4B33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32994" y="4727448"/>
            <a:ext cx="794123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3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7">
            <a:extLst>
              <a:ext uri="{FF2B5EF4-FFF2-40B4-BE49-F238E27FC236}">
                <a16:creationId xmlns:a16="http://schemas.microsoft.com/office/drawing/2014/main" id="{1BFD29C5-993D-6A92-EC64-6A0B2927AF71}"/>
              </a:ext>
            </a:extLst>
          </p:cNvPr>
          <p:cNvSpPr/>
          <p:nvPr/>
        </p:nvSpPr>
        <p:spPr>
          <a:xfrm>
            <a:off x="365760" y="1664208"/>
            <a:ext cx="84124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1E5C1E"/>
                </a:solidFill>
              </a:rPr>
              <a:t>Presentation Title Goes Here</a:t>
            </a:r>
            <a:endParaRPr lang="en-US" sz="2900" dirty="0"/>
          </a:p>
        </p:txBody>
      </p:sp>
      <p:sp>
        <p:nvSpPr>
          <p:cNvPr id="5" name="Shape 8">
            <a:extLst>
              <a:ext uri="{FF2B5EF4-FFF2-40B4-BE49-F238E27FC236}">
                <a16:creationId xmlns:a16="http://schemas.microsoft.com/office/drawing/2014/main" id="{2DE66251-89D5-3D4C-3C72-A8A1D1522C34}"/>
              </a:ext>
            </a:extLst>
          </p:cNvPr>
          <p:cNvSpPr/>
          <p:nvPr/>
        </p:nvSpPr>
        <p:spPr>
          <a:xfrm>
            <a:off x="365760" y="2944368"/>
            <a:ext cx="8412480" cy="0"/>
          </a:xfrm>
          <a:prstGeom prst="line">
            <a:avLst/>
          </a:prstGeom>
          <a:noFill/>
          <a:ln w="6350">
            <a:solidFill>
              <a:srgbClr val="D8E8D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CCF36FB1-2E78-F04C-2B35-74DFAF2F22EB}"/>
              </a:ext>
            </a:extLst>
          </p:cNvPr>
          <p:cNvSpPr/>
          <p:nvPr/>
        </p:nvSpPr>
        <p:spPr>
          <a:xfrm>
            <a:off x="365760" y="3035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</a:rPr>
              <a:t>A. Author¹*  ·  B. Co-Author²  ·  C. Co-Author³</a:t>
            </a:r>
            <a:endParaRPr lang="en-US" sz="1100" dirty="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69D25B8F-C8B0-1168-29E2-FFFB13F62450}"/>
              </a:ext>
            </a:extLst>
          </p:cNvPr>
          <p:cNvSpPr/>
          <p:nvPr/>
        </p:nvSpPr>
        <p:spPr>
          <a:xfrm>
            <a:off x="365760" y="3337559"/>
            <a:ext cx="8412480" cy="705735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0" indent="0">
              <a:buNone/>
            </a:pPr>
            <a:r>
              <a:rPr lang="en-US" sz="900" dirty="0">
                <a:solidFill>
                  <a:srgbClr val="4A4A4A"/>
                </a:solidFill>
              </a:rPr>
              <a:t>¹ First affiliation, City, Country</a:t>
            </a:r>
          </a:p>
          <a:p>
            <a:pPr marL="0" indent="0">
              <a:buNone/>
            </a:pPr>
            <a:r>
              <a:rPr lang="en-US" sz="900" dirty="0">
                <a:solidFill>
                  <a:srgbClr val="4A4A4A"/>
                </a:solidFill>
              </a:rPr>
              <a:t>² Second affiliation, City, Country</a:t>
            </a:r>
          </a:p>
          <a:p>
            <a:pPr marL="0" indent="0">
              <a:buNone/>
            </a:pPr>
            <a:endParaRPr lang="en-US" sz="900" dirty="0">
              <a:solidFill>
                <a:srgbClr val="4A4A4A"/>
              </a:solidFill>
            </a:endParaRPr>
          </a:p>
          <a:p>
            <a:pPr marL="0" indent="0">
              <a:buNone/>
            </a:pPr>
            <a:r>
              <a:rPr lang="en-US" sz="900" dirty="0">
                <a:solidFill>
                  <a:srgbClr val="4A4A4A"/>
                </a:solidFill>
              </a:rPr>
              <a:t>*</a:t>
            </a:r>
            <a:r>
              <a:rPr lang="en-US" sz="900" dirty="0" err="1">
                <a:solidFill>
                  <a:srgbClr val="4A4A4A"/>
                </a:solidFill>
              </a:rPr>
              <a:t>email@domain.xx</a:t>
            </a:r>
            <a:endParaRPr lang="en-US" sz="900" dirty="0">
              <a:solidFill>
                <a:srgbClr val="4A4A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0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5">
            <a:extLst>
              <a:ext uri="{FF2B5EF4-FFF2-40B4-BE49-F238E27FC236}">
                <a16:creationId xmlns:a16="http://schemas.microsoft.com/office/drawing/2014/main" id="{3F32AD52-2AF4-26E2-2F0C-3B65059CF622}"/>
              </a:ext>
            </a:extLst>
          </p:cNvPr>
          <p:cNvSpPr/>
          <p:nvPr/>
        </p:nvSpPr>
        <p:spPr>
          <a:xfrm>
            <a:off x="1993116" y="502920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01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80E5B9C2-3383-81F6-BA7C-782C27158676}"/>
              </a:ext>
            </a:extLst>
          </p:cNvPr>
          <p:cNvSpPr/>
          <p:nvPr/>
        </p:nvSpPr>
        <p:spPr>
          <a:xfrm>
            <a:off x="2541756" y="502920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</a:rPr>
              <a:t>Background and motivation</a:t>
            </a:r>
            <a:endParaRPr lang="en-US" sz="1400" dirty="0"/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40568490-44FE-6B52-BCC4-D80721B1548B}"/>
              </a:ext>
            </a:extLst>
          </p:cNvPr>
          <p:cNvSpPr/>
          <p:nvPr/>
        </p:nvSpPr>
        <p:spPr>
          <a:xfrm>
            <a:off x="1993116" y="932688"/>
            <a:ext cx="6217920" cy="0"/>
          </a:xfrm>
          <a:prstGeom prst="line">
            <a:avLst/>
          </a:prstGeom>
          <a:noFill/>
          <a:ln w="3810">
            <a:solidFill>
              <a:schemeClr val="bg1">
                <a:lumMod val="65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46180477-BF8A-F04C-EECA-0A6C0AD41D8E}"/>
              </a:ext>
            </a:extLst>
          </p:cNvPr>
          <p:cNvSpPr/>
          <p:nvPr/>
        </p:nvSpPr>
        <p:spPr>
          <a:xfrm>
            <a:off x="1993116" y="1035094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02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CA2D1F66-BEC0-BA21-7B33-176C542B10EA}"/>
              </a:ext>
            </a:extLst>
          </p:cNvPr>
          <p:cNvSpPr/>
          <p:nvPr/>
        </p:nvSpPr>
        <p:spPr>
          <a:xfrm>
            <a:off x="2541756" y="1035094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</a:rPr>
              <a:t>Research question / objectives</a:t>
            </a:r>
            <a:endParaRPr lang="en-US" sz="1400" dirty="0"/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FA2C5ABA-665C-EACC-0EEE-C4A150CE2186}"/>
              </a:ext>
            </a:extLst>
          </p:cNvPr>
          <p:cNvSpPr/>
          <p:nvPr/>
        </p:nvSpPr>
        <p:spPr>
          <a:xfrm>
            <a:off x="1993116" y="1527048"/>
            <a:ext cx="6217920" cy="0"/>
          </a:xfrm>
          <a:prstGeom prst="line">
            <a:avLst/>
          </a:prstGeom>
          <a:noFill/>
          <a:ln w="3810">
            <a:solidFill>
              <a:schemeClr val="bg1">
                <a:lumMod val="65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8B686C9-DC0D-C758-4A68-D1A3C74104C4}"/>
              </a:ext>
            </a:extLst>
          </p:cNvPr>
          <p:cNvSpPr/>
          <p:nvPr/>
        </p:nvSpPr>
        <p:spPr>
          <a:xfrm>
            <a:off x="1993116" y="1633234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03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36E70388-2B67-E797-245D-0AECA02EBBDF}"/>
              </a:ext>
            </a:extLst>
          </p:cNvPr>
          <p:cNvSpPr/>
          <p:nvPr/>
        </p:nvSpPr>
        <p:spPr>
          <a:xfrm>
            <a:off x="2541756" y="1633234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</a:rPr>
              <a:t>Methodology</a:t>
            </a:r>
            <a:endParaRPr lang="en-US" sz="1400" dirty="0"/>
          </a:p>
        </p:txBody>
      </p:sp>
      <p:sp>
        <p:nvSpPr>
          <p:cNvPr id="19" name="Shape 13">
            <a:extLst>
              <a:ext uri="{FF2B5EF4-FFF2-40B4-BE49-F238E27FC236}">
                <a16:creationId xmlns:a16="http://schemas.microsoft.com/office/drawing/2014/main" id="{5D196E38-B3A2-1752-7139-C4C5B57FC6C2}"/>
              </a:ext>
            </a:extLst>
          </p:cNvPr>
          <p:cNvSpPr/>
          <p:nvPr/>
        </p:nvSpPr>
        <p:spPr>
          <a:xfrm>
            <a:off x="1993116" y="2121408"/>
            <a:ext cx="6217920" cy="0"/>
          </a:xfrm>
          <a:prstGeom prst="line">
            <a:avLst/>
          </a:prstGeom>
          <a:noFill/>
          <a:ln w="3810">
            <a:solidFill>
              <a:schemeClr val="bg1">
                <a:lumMod val="65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4">
            <a:extLst>
              <a:ext uri="{FF2B5EF4-FFF2-40B4-BE49-F238E27FC236}">
                <a16:creationId xmlns:a16="http://schemas.microsoft.com/office/drawing/2014/main" id="{5A75B208-8005-AADD-A763-6BC7D9E1FEB5}"/>
              </a:ext>
            </a:extLst>
          </p:cNvPr>
          <p:cNvSpPr/>
          <p:nvPr/>
        </p:nvSpPr>
        <p:spPr>
          <a:xfrm>
            <a:off x="1993116" y="2227733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04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AAAC6C7E-93CF-AE97-BCA8-3BF52A468016}"/>
              </a:ext>
            </a:extLst>
          </p:cNvPr>
          <p:cNvSpPr/>
          <p:nvPr/>
        </p:nvSpPr>
        <p:spPr>
          <a:xfrm>
            <a:off x="2541756" y="2227733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</a:rPr>
              <a:t>Results and findings</a:t>
            </a:r>
            <a:endParaRPr lang="en-US" sz="1400" dirty="0"/>
          </a:p>
        </p:txBody>
      </p:sp>
      <p:sp>
        <p:nvSpPr>
          <p:cNvPr id="25" name="Shape 16">
            <a:extLst>
              <a:ext uri="{FF2B5EF4-FFF2-40B4-BE49-F238E27FC236}">
                <a16:creationId xmlns:a16="http://schemas.microsoft.com/office/drawing/2014/main" id="{82BEB88E-C2DC-B5E7-2FEA-2D3B8F8CAD78}"/>
              </a:ext>
            </a:extLst>
          </p:cNvPr>
          <p:cNvSpPr/>
          <p:nvPr/>
        </p:nvSpPr>
        <p:spPr>
          <a:xfrm>
            <a:off x="1993116" y="2715768"/>
            <a:ext cx="6217920" cy="0"/>
          </a:xfrm>
          <a:prstGeom prst="line">
            <a:avLst/>
          </a:prstGeom>
          <a:noFill/>
          <a:ln w="3810">
            <a:solidFill>
              <a:schemeClr val="bg1">
                <a:lumMod val="65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DFB5246B-3897-EC06-4454-6CF25D4B4A0D}"/>
              </a:ext>
            </a:extLst>
          </p:cNvPr>
          <p:cNvSpPr/>
          <p:nvPr/>
        </p:nvSpPr>
        <p:spPr>
          <a:xfrm>
            <a:off x="1993116" y="2822092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05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 18">
            <a:extLst>
              <a:ext uri="{FF2B5EF4-FFF2-40B4-BE49-F238E27FC236}">
                <a16:creationId xmlns:a16="http://schemas.microsoft.com/office/drawing/2014/main" id="{C3FFC630-3345-8A12-D356-D397940932AC}"/>
              </a:ext>
            </a:extLst>
          </p:cNvPr>
          <p:cNvSpPr/>
          <p:nvPr/>
        </p:nvSpPr>
        <p:spPr>
          <a:xfrm>
            <a:off x="2541756" y="282209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</a:rPr>
              <a:t>Discussion</a:t>
            </a:r>
            <a:endParaRPr lang="en-US" sz="1400" dirty="0"/>
          </a:p>
        </p:txBody>
      </p:sp>
      <p:sp>
        <p:nvSpPr>
          <p:cNvPr id="31" name="Shape 19">
            <a:extLst>
              <a:ext uri="{FF2B5EF4-FFF2-40B4-BE49-F238E27FC236}">
                <a16:creationId xmlns:a16="http://schemas.microsoft.com/office/drawing/2014/main" id="{06ADC26C-8F40-1EFD-7D0F-4FE302246CC3}"/>
              </a:ext>
            </a:extLst>
          </p:cNvPr>
          <p:cNvSpPr/>
          <p:nvPr/>
        </p:nvSpPr>
        <p:spPr>
          <a:xfrm>
            <a:off x="1993116" y="3310128"/>
            <a:ext cx="6217920" cy="0"/>
          </a:xfrm>
          <a:prstGeom prst="line">
            <a:avLst/>
          </a:prstGeom>
          <a:noFill/>
          <a:ln w="3810">
            <a:solidFill>
              <a:schemeClr val="bg1">
                <a:lumMod val="65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20">
            <a:extLst>
              <a:ext uri="{FF2B5EF4-FFF2-40B4-BE49-F238E27FC236}">
                <a16:creationId xmlns:a16="http://schemas.microsoft.com/office/drawing/2014/main" id="{04227CA9-EEB5-F5BA-3B34-35ED3F96C245}"/>
              </a:ext>
            </a:extLst>
          </p:cNvPr>
          <p:cNvSpPr/>
          <p:nvPr/>
        </p:nvSpPr>
        <p:spPr>
          <a:xfrm>
            <a:off x="1993116" y="3422142"/>
            <a:ext cx="457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</a:rPr>
              <a:t>06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Text 21">
            <a:extLst>
              <a:ext uri="{FF2B5EF4-FFF2-40B4-BE49-F238E27FC236}">
                <a16:creationId xmlns:a16="http://schemas.microsoft.com/office/drawing/2014/main" id="{10B10067-7A99-F913-FA68-5C53C2BB4DDB}"/>
              </a:ext>
            </a:extLst>
          </p:cNvPr>
          <p:cNvSpPr/>
          <p:nvPr/>
        </p:nvSpPr>
        <p:spPr>
          <a:xfrm>
            <a:off x="2541756" y="342214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</a:rPr>
              <a:t>Conclusions and next steps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66559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2590CF53-E9B9-48DD-8076-CC0E0E10D326}"/>
              </a:ext>
            </a:extLst>
          </p:cNvPr>
          <p:cNvSpPr/>
          <p:nvPr/>
        </p:nvSpPr>
        <p:spPr>
          <a:xfrm>
            <a:off x="457200" y="822960"/>
            <a:ext cx="2286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2C8F3E"/>
                </a:solidFill>
              </a:rPr>
              <a:t>01</a:t>
            </a:r>
            <a:endParaRPr lang="en-US" sz="9600" dirty="0">
              <a:solidFill>
                <a:srgbClr val="2C8F3E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9DCC66D-AD17-09FD-8FD3-DCDDF94EC80A}"/>
              </a:ext>
            </a:extLst>
          </p:cNvPr>
          <p:cNvSpPr/>
          <p:nvPr/>
        </p:nvSpPr>
        <p:spPr>
          <a:xfrm>
            <a:off x="457200" y="228600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</a:rPr>
              <a:t>Background and motivation</a:t>
            </a:r>
            <a:endParaRPr lang="en-US" sz="3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A0A7392-D33C-12AD-C255-BDC527465DF4}"/>
              </a:ext>
            </a:extLst>
          </p:cNvPr>
          <p:cNvSpPr/>
          <p:nvPr/>
        </p:nvSpPr>
        <p:spPr>
          <a:xfrm>
            <a:off x="457200" y="312724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8D4A8"/>
                </a:solidFill>
              </a:rPr>
              <a:t>Section title — replace with your own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739826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F807F050-D611-D8D4-332E-B153B1C37999}"/>
              </a:ext>
            </a:extLst>
          </p:cNvPr>
          <p:cNvSpPr/>
          <p:nvPr/>
        </p:nvSpPr>
        <p:spPr>
          <a:xfrm>
            <a:off x="365760" y="18288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7236"/>
                </a:solidFill>
              </a:rPr>
              <a:t>Slide Title — Content + Image layout</a:t>
            </a:r>
            <a:endParaRPr lang="en-US" sz="2000" dirty="0">
              <a:solidFill>
                <a:srgbClr val="007236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7533F51-C06C-FE5C-AD48-2D92CD50EAD1}"/>
              </a:ext>
            </a:extLst>
          </p:cNvPr>
          <p:cNvSpPr/>
          <p:nvPr/>
        </p:nvSpPr>
        <p:spPr>
          <a:xfrm>
            <a:off x="365760" y="987552"/>
            <a:ext cx="54864" cy="3200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536C479-008A-633A-919F-691BB62A80F6}"/>
              </a:ext>
            </a:extLst>
          </p:cNvPr>
          <p:cNvSpPr/>
          <p:nvPr/>
        </p:nvSpPr>
        <p:spPr>
          <a:xfrm>
            <a:off x="530352" y="9144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</a:rPr>
              <a:t>First key point — concise and impactful</a:t>
            </a:r>
            <a:endParaRPr lang="en-US" sz="1250" dirty="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B8AF4411-F87B-D9E9-FD48-954FF6C45575}"/>
              </a:ext>
            </a:extLst>
          </p:cNvPr>
          <p:cNvSpPr/>
          <p:nvPr/>
        </p:nvSpPr>
        <p:spPr>
          <a:xfrm>
            <a:off x="365760" y="1645920"/>
            <a:ext cx="54864" cy="3200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4399A549-94E6-7A66-4492-47540638050D}"/>
              </a:ext>
            </a:extLst>
          </p:cNvPr>
          <p:cNvSpPr/>
          <p:nvPr/>
        </p:nvSpPr>
        <p:spPr>
          <a:xfrm>
            <a:off x="530352" y="157276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</a:rPr>
              <a:t>Second key point — quantify where possible</a:t>
            </a:r>
            <a:endParaRPr lang="en-US" sz="1250"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D2A09947-BA3F-BD97-9524-AF5702334C1F}"/>
              </a:ext>
            </a:extLst>
          </p:cNvPr>
          <p:cNvSpPr/>
          <p:nvPr/>
        </p:nvSpPr>
        <p:spPr>
          <a:xfrm>
            <a:off x="365760" y="2304288"/>
            <a:ext cx="54864" cy="3200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22DCA84D-15AA-E4CE-2C56-307C29980380}"/>
              </a:ext>
            </a:extLst>
          </p:cNvPr>
          <p:cNvSpPr/>
          <p:nvPr/>
        </p:nvSpPr>
        <p:spPr>
          <a:xfrm>
            <a:off x="530352" y="2231136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A1A1A"/>
                </a:solidFill>
              </a:rPr>
              <a:t>Third key point — link to research question</a:t>
            </a:r>
            <a:endParaRPr lang="en-US" sz="1250" dirty="0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0B36D983-1B03-AC58-13AE-D1C34B18927C}"/>
              </a:ext>
            </a:extLst>
          </p:cNvPr>
          <p:cNvSpPr/>
          <p:nvPr/>
        </p:nvSpPr>
        <p:spPr>
          <a:xfrm>
            <a:off x="365760" y="420624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4A4A"/>
                </a:solidFill>
              </a:rPr>
              <a:t>Source: Author(s), Year</a:t>
            </a:r>
            <a:endParaRPr lang="en-US" sz="85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CBE477C0-7F6E-E412-EEAF-A6573A4B29CA}"/>
              </a:ext>
            </a:extLst>
          </p:cNvPr>
          <p:cNvSpPr/>
          <p:nvPr/>
        </p:nvSpPr>
        <p:spPr>
          <a:xfrm>
            <a:off x="4937760" y="804672"/>
            <a:ext cx="3840480" cy="3291840"/>
          </a:xfrm>
          <a:prstGeom prst="rect">
            <a:avLst/>
          </a:prstGeom>
          <a:solidFill>
            <a:srgbClr val="F5F7F5"/>
          </a:solidFill>
          <a:ln w="6350">
            <a:solidFill>
              <a:srgbClr val="E8EC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4D30519D-92AB-D570-6590-E4A5B1738DB9}"/>
              </a:ext>
            </a:extLst>
          </p:cNvPr>
          <p:cNvSpPr/>
          <p:nvPr/>
        </p:nvSpPr>
        <p:spPr>
          <a:xfrm>
            <a:off x="4937760" y="804672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AAAAA"/>
                </a:solidFill>
              </a:rPr>
              <a:t>[ Insert figure, chart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AAAAAA"/>
                </a:solidFill>
              </a:rPr>
              <a:t>or photograph here ]</a:t>
            </a:r>
            <a:endParaRPr lang="en-US" sz="1100" dirty="0"/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DD3501B7-791C-D35C-9FAB-4112F4339A6B}"/>
              </a:ext>
            </a:extLst>
          </p:cNvPr>
          <p:cNvSpPr/>
          <p:nvPr/>
        </p:nvSpPr>
        <p:spPr>
          <a:xfrm>
            <a:off x="4937760" y="413308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4A4A4A"/>
                </a:solidFill>
              </a:rPr>
              <a:t>Fig. 1 — Caption (source, year)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3373570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839C9F6D-8BD5-D122-6D2D-3773FDB6BE49}"/>
              </a:ext>
            </a:extLst>
          </p:cNvPr>
          <p:cNvSpPr/>
          <p:nvPr/>
        </p:nvSpPr>
        <p:spPr>
          <a:xfrm>
            <a:off x="365760" y="18288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07236"/>
                </a:solidFill>
              </a:rPr>
              <a:t>Slide Title — Two-column layout</a:t>
            </a: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1D55D27-3E1A-B6B7-B619-FDF64F1355EB}"/>
              </a:ext>
            </a:extLst>
          </p:cNvPr>
          <p:cNvSpPr/>
          <p:nvPr/>
        </p:nvSpPr>
        <p:spPr>
          <a:xfrm>
            <a:off x="365760" y="896112"/>
            <a:ext cx="4069080" cy="3474720"/>
          </a:xfrm>
          <a:prstGeom prst="rect">
            <a:avLst/>
          </a:prstGeom>
          <a:solidFill>
            <a:srgbClr val="EAF4EA"/>
          </a:solidFill>
          <a:ln w="6350">
            <a:solidFill>
              <a:srgbClr val="E8EC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0D083CA-7390-3546-EFA5-FB84F07D6E6C}"/>
              </a:ext>
            </a:extLst>
          </p:cNvPr>
          <p:cNvSpPr/>
          <p:nvPr/>
        </p:nvSpPr>
        <p:spPr>
          <a:xfrm>
            <a:off x="530352" y="98755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7236"/>
                </a:solidFill>
              </a:rPr>
              <a:t>Column A</a:t>
            </a:r>
            <a:endParaRPr lang="en-US" sz="1300" dirty="0">
              <a:solidFill>
                <a:srgbClr val="007236"/>
              </a:solidFill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DE1A7FC-92E3-40CD-4728-C9C263B05ED9}"/>
              </a:ext>
            </a:extLst>
          </p:cNvPr>
          <p:cNvSpPr/>
          <p:nvPr/>
        </p:nvSpPr>
        <p:spPr>
          <a:xfrm>
            <a:off x="530352" y="1389888"/>
            <a:ext cx="3749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</a:rPr>
              <a:t>• Point one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</a:rPr>
              <a:t>• Point two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</a:rPr>
              <a:t>• Point three</a:t>
            </a:r>
            <a:endParaRPr lang="en-US" sz="12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28C603BD-DB9B-6804-F5E2-D5C239E2EA1D}"/>
              </a:ext>
            </a:extLst>
          </p:cNvPr>
          <p:cNvSpPr/>
          <p:nvPr/>
        </p:nvSpPr>
        <p:spPr>
          <a:xfrm>
            <a:off x="4709160" y="896112"/>
            <a:ext cx="4069080" cy="3474720"/>
          </a:xfrm>
          <a:prstGeom prst="rect">
            <a:avLst/>
          </a:prstGeom>
          <a:solidFill>
            <a:srgbClr val="007236"/>
          </a:solidFill>
          <a:ln w="6350">
            <a:solidFill>
              <a:srgbClr val="E8EC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4325D4DE-68D3-B68F-6B81-DE524E6B00EE}"/>
              </a:ext>
            </a:extLst>
          </p:cNvPr>
          <p:cNvSpPr/>
          <p:nvPr/>
        </p:nvSpPr>
        <p:spPr>
          <a:xfrm>
            <a:off x="4873752" y="98755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Column B</a:t>
            </a:r>
            <a:endParaRPr lang="en-US" sz="130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A8C12264-596A-73C0-63D3-C216DCF112D4}"/>
              </a:ext>
            </a:extLst>
          </p:cNvPr>
          <p:cNvSpPr/>
          <p:nvPr/>
        </p:nvSpPr>
        <p:spPr>
          <a:xfrm>
            <a:off x="4873752" y="1389888"/>
            <a:ext cx="3749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• Point one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• Point two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• Point three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9249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DE9ADA33-4093-FCA7-DE80-FBB7CA4CCE27}"/>
              </a:ext>
            </a:extLst>
          </p:cNvPr>
          <p:cNvSpPr/>
          <p:nvPr/>
        </p:nvSpPr>
        <p:spPr>
          <a:xfrm>
            <a:off x="365760" y="18288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07236"/>
                </a:solidFill>
              </a:rPr>
              <a:t>Slide Title — Full-width figure</a:t>
            </a: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24AFD05A-90F6-FC0F-C824-F766770F83CF}"/>
              </a:ext>
            </a:extLst>
          </p:cNvPr>
          <p:cNvSpPr/>
          <p:nvPr/>
        </p:nvSpPr>
        <p:spPr>
          <a:xfrm>
            <a:off x="365760" y="822960"/>
            <a:ext cx="8412480" cy="3383280"/>
          </a:xfrm>
          <a:prstGeom prst="rect">
            <a:avLst/>
          </a:prstGeom>
          <a:solidFill>
            <a:srgbClr val="F5F7F5"/>
          </a:solidFill>
          <a:ln w="6350">
            <a:solidFill>
              <a:srgbClr val="E8ECE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C98A447-8105-79E8-30A2-189C47F843C2}"/>
              </a:ext>
            </a:extLst>
          </p:cNvPr>
          <p:cNvSpPr/>
          <p:nvPr/>
        </p:nvSpPr>
        <p:spPr>
          <a:xfrm>
            <a:off x="365760" y="822960"/>
            <a:ext cx="841248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AAAAA"/>
                </a:solidFill>
              </a:rPr>
              <a:t>[ Insert full-width figure, diagram or photograph here ]</a:t>
            </a:r>
            <a:endParaRPr lang="en-US" sz="12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537DADBA-5927-061F-DF03-15845F47988A}"/>
              </a:ext>
            </a:extLst>
          </p:cNvPr>
          <p:cNvSpPr/>
          <p:nvPr/>
        </p:nvSpPr>
        <p:spPr>
          <a:xfrm>
            <a:off x="365760" y="4233672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4A4A4A"/>
                </a:solidFill>
              </a:rPr>
              <a:t>Fig. X — Caption (source, year, scale bar if applicable)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698616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FFCAAB2A-5AE5-1DD2-A9AA-DC8710DE9527}"/>
              </a:ext>
            </a:extLst>
          </p:cNvPr>
          <p:cNvSpPr/>
          <p:nvPr/>
        </p:nvSpPr>
        <p:spPr>
          <a:xfrm>
            <a:off x="365760" y="18288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07236"/>
                </a:solidFill>
              </a:rPr>
              <a:t>Key findings</a:t>
            </a: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6E3B22D-36D4-17B2-0FD4-FA0707792E4A}"/>
              </a:ext>
            </a:extLst>
          </p:cNvPr>
          <p:cNvSpPr/>
          <p:nvPr/>
        </p:nvSpPr>
        <p:spPr>
          <a:xfrm>
            <a:off x="365760" y="896112"/>
            <a:ext cx="2697480" cy="3291840"/>
          </a:xfrm>
          <a:prstGeom prst="rect">
            <a:avLst/>
          </a:prstGeom>
          <a:solidFill>
            <a:srgbClr val="004C2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9340CAE-EBB9-7E1B-A5A0-53FDDA2FD515}"/>
              </a:ext>
            </a:extLst>
          </p:cNvPr>
          <p:cNvSpPr/>
          <p:nvPr/>
        </p:nvSpPr>
        <p:spPr>
          <a:xfrm>
            <a:off x="530352" y="987552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>
                    <a:alpha val="80000"/>
                  </a:srgbClr>
                </a:solidFill>
              </a:rPr>
              <a:t>01</a:t>
            </a:r>
            <a:endParaRPr lang="en-US" sz="36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0DAE4590-BE84-049A-07B2-8B24D2BAFCCB}"/>
              </a:ext>
            </a:extLst>
          </p:cNvPr>
          <p:cNvSpPr/>
          <p:nvPr/>
        </p:nvSpPr>
        <p:spPr>
          <a:xfrm>
            <a:off x="530352" y="182880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Finding one — state clearly and concisely</a:t>
            </a:r>
            <a:endParaRPr lang="en-US" sz="12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0D5FB602-C7DE-F8E5-17E2-D878365EDD92}"/>
              </a:ext>
            </a:extLst>
          </p:cNvPr>
          <p:cNvSpPr/>
          <p:nvPr/>
        </p:nvSpPr>
        <p:spPr>
          <a:xfrm>
            <a:off x="3246120" y="896112"/>
            <a:ext cx="2697480" cy="32918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A384ADFC-5FFD-84DC-AEF0-BAC7E3414DF7}"/>
              </a:ext>
            </a:extLst>
          </p:cNvPr>
          <p:cNvSpPr/>
          <p:nvPr/>
        </p:nvSpPr>
        <p:spPr>
          <a:xfrm>
            <a:off x="3410712" y="987552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>
                    <a:alpha val="80000"/>
                  </a:srgbClr>
                </a:solidFill>
              </a:rPr>
              <a:t>02</a:t>
            </a:r>
            <a:endParaRPr lang="en-US" sz="3600" dirty="0"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9790E0A1-18E7-C7D3-C850-9D4A32A3EA7E}"/>
              </a:ext>
            </a:extLst>
          </p:cNvPr>
          <p:cNvSpPr/>
          <p:nvPr/>
        </p:nvSpPr>
        <p:spPr>
          <a:xfrm>
            <a:off x="3410712" y="182880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Finding two — quantify where possible</a:t>
            </a:r>
            <a:endParaRPr lang="en-US" sz="1200" dirty="0"/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8983BE8D-400A-5D96-435B-9D3BC5FEB7AD}"/>
              </a:ext>
            </a:extLst>
          </p:cNvPr>
          <p:cNvSpPr/>
          <p:nvPr/>
        </p:nvSpPr>
        <p:spPr>
          <a:xfrm>
            <a:off x="6126480" y="896112"/>
            <a:ext cx="2697480" cy="3291840"/>
          </a:xfrm>
          <a:prstGeom prst="rect">
            <a:avLst/>
          </a:prstGeom>
          <a:solidFill>
            <a:srgbClr val="008E4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715E4DD3-6404-8EA2-7014-183D64172844}"/>
              </a:ext>
            </a:extLst>
          </p:cNvPr>
          <p:cNvSpPr/>
          <p:nvPr/>
        </p:nvSpPr>
        <p:spPr>
          <a:xfrm>
            <a:off x="6291072" y="987552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>
                    <a:alpha val="80000"/>
                  </a:srgbClr>
                </a:solidFill>
              </a:rPr>
              <a:t>03</a:t>
            </a:r>
            <a:endParaRPr lang="en-US" sz="3600" dirty="0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16D4CF31-C118-222A-7518-A778041703B0}"/>
              </a:ext>
            </a:extLst>
          </p:cNvPr>
          <p:cNvSpPr/>
          <p:nvPr/>
        </p:nvSpPr>
        <p:spPr>
          <a:xfrm>
            <a:off x="6291072" y="1828800"/>
            <a:ext cx="23774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</a:rPr>
              <a:t>Finding three — link to research question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4419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69360FC9-539E-0E07-ADC6-7A2CB35EFF10}"/>
              </a:ext>
            </a:extLst>
          </p:cNvPr>
          <p:cNvSpPr/>
          <p:nvPr/>
        </p:nvSpPr>
        <p:spPr>
          <a:xfrm>
            <a:off x="365760" y="182880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007236"/>
                </a:solidFill>
              </a:rPr>
              <a:t>Conclusions</a:t>
            </a: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96BC142-ACAC-91D6-9A0D-29285F432D0E}"/>
              </a:ext>
            </a:extLst>
          </p:cNvPr>
          <p:cNvSpPr/>
          <p:nvPr/>
        </p:nvSpPr>
        <p:spPr>
          <a:xfrm>
            <a:off x="365760" y="877824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7236"/>
                </a:solidFill>
              </a:rPr>
              <a:t>Main conclusions</a:t>
            </a:r>
            <a:endParaRPr lang="en-US" sz="1300" dirty="0">
              <a:solidFill>
                <a:srgbClr val="007236"/>
              </a:solidFill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BE15DBCD-5CCC-3A2D-B2AB-3CAFC5DB8C90}"/>
              </a:ext>
            </a:extLst>
          </p:cNvPr>
          <p:cNvSpPr/>
          <p:nvPr/>
        </p:nvSpPr>
        <p:spPr>
          <a:xfrm>
            <a:off x="365760" y="1298448"/>
            <a:ext cx="54864" cy="3200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7E22781B-0956-D0AE-FC86-F4A5F201595E}"/>
              </a:ext>
            </a:extLst>
          </p:cNvPr>
          <p:cNvSpPr/>
          <p:nvPr/>
        </p:nvSpPr>
        <p:spPr>
          <a:xfrm>
            <a:off x="530352" y="123444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</a:rPr>
              <a:t>Conclusion statement one — what the study demonstrated</a:t>
            </a:r>
            <a:endParaRPr lang="en-US" sz="12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BAE52AA8-E4C0-7F40-9181-77C32B310395}"/>
              </a:ext>
            </a:extLst>
          </p:cNvPr>
          <p:cNvSpPr/>
          <p:nvPr/>
        </p:nvSpPr>
        <p:spPr>
          <a:xfrm>
            <a:off x="365760" y="1892808"/>
            <a:ext cx="54864" cy="3200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F90E0F7-04F5-C67D-77D7-E82B40E2B418}"/>
              </a:ext>
            </a:extLst>
          </p:cNvPr>
          <p:cNvSpPr/>
          <p:nvPr/>
        </p:nvSpPr>
        <p:spPr>
          <a:xfrm>
            <a:off x="530352" y="182880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</a:rPr>
              <a:t>Conclusion statement two — what can be generalised</a:t>
            </a:r>
            <a:endParaRPr lang="en-US" sz="1200" dirty="0"/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0F2CEF69-DB20-B3CC-356D-15608098DE2F}"/>
              </a:ext>
            </a:extLst>
          </p:cNvPr>
          <p:cNvSpPr/>
          <p:nvPr/>
        </p:nvSpPr>
        <p:spPr>
          <a:xfrm>
            <a:off x="365760" y="2487168"/>
            <a:ext cx="54864" cy="320040"/>
          </a:xfrm>
          <a:prstGeom prst="rect">
            <a:avLst/>
          </a:prstGeom>
          <a:solidFill>
            <a:srgbClr val="007236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441419EB-1D62-4026-4465-67AF3CEB9992}"/>
              </a:ext>
            </a:extLst>
          </p:cNvPr>
          <p:cNvSpPr/>
          <p:nvPr/>
        </p:nvSpPr>
        <p:spPr>
          <a:xfrm>
            <a:off x="530352" y="242316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</a:rPr>
              <a:t>Conclusion statement three — implications for practice / policy</a:t>
            </a:r>
            <a:endParaRPr lang="en-US" sz="120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FB6BF2F6-B6C1-3F23-4518-6385FD977A92}"/>
              </a:ext>
            </a:extLst>
          </p:cNvPr>
          <p:cNvSpPr/>
          <p:nvPr/>
        </p:nvSpPr>
        <p:spPr>
          <a:xfrm>
            <a:off x="6035040" y="726743"/>
            <a:ext cx="2743200" cy="3423882"/>
          </a:xfrm>
          <a:prstGeom prst="rect">
            <a:avLst/>
          </a:prstGeom>
          <a:solidFill>
            <a:srgbClr val="EAF4EA"/>
          </a:solidFill>
          <a:ln w="6350">
            <a:solidFill>
              <a:srgbClr val="3A8C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86BEC707-BB15-25D3-37C8-BE3761B9D33A}"/>
              </a:ext>
            </a:extLst>
          </p:cNvPr>
          <p:cNvSpPr/>
          <p:nvPr/>
        </p:nvSpPr>
        <p:spPr>
          <a:xfrm>
            <a:off x="6172200" y="877824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7236"/>
                </a:solidFill>
              </a:rPr>
              <a:t>Next steps</a:t>
            </a:r>
            <a:endParaRPr lang="en-US" sz="1200" dirty="0">
              <a:solidFill>
                <a:srgbClr val="007236"/>
              </a:solidFill>
            </a:endParaRPr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A0517BE1-4997-90F5-B773-044E01F4A554}"/>
              </a:ext>
            </a:extLst>
          </p:cNvPr>
          <p:cNvSpPr/>
          <p:nvPr/>
        </p:nvSpPr>
        <p:spPr>
          <a:xfrm>
            <a:off x="6172200" y="1371600"/>
            <a:ext cx="24688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</a:rPr>
              <a:t>• Future direction one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</a:rPr>
              <a:t>• Future direction two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A1A1A"/>
                </a:solidFill>
              </a:rPr>
              <a:t>• Future direction three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8563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6">
            <a:extLst>
              <a:ext uri="{FF2B5EF4-FFF2-40B4-BE49-F238E27FC236}">
                <a16:creationId xmlns:a16="http://schemas.microsoft.com/office/drawing/2014/main" id="{FBA4AAB8-AA13-9884-6E2F-770F31B7F46C}"/>
              </a:ext>
            </a:extLst>
          </p:cNvPr>
          <p:cNvSpPr/>
          <p:nvPr/>
        </p:nvSpPr>
        <p:spPr>
          <a:xfrm>
            <a:off x="457200" y="28803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A. Author  ·  corresponding author</a:t>
            </a:r>
            <a:endParaRPr lang="en-US" sz="1100" dirty="0"/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DA60A2B4-99BF-E359-EB1A-8A150FDE1C9E}"/>
              </a:ext>
            </a:extLst>
          </p:cNvPr>
          <p:cNvSpPr/>
          <p:nvPr/>
        </p:nvSpPr>
        <p:spPr>
          <a:xfrm>
            <a:off x="457200" y="3172968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A8D4A8"/>
                </a:solidFill>
              </a:rPr>
              <a:t>email@domain.xx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9982665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259</Words>
  <Application>Microsoft Office PowerPoint</Application>
  <PresentationFormat>On-screen Show (16:9)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Custom Design</vt:lpstr>
      <vt:lpstr>1_Custom Design</vt:lpstr>
      <vt:lpstr>2_Custom Design</vt:lpstr>
      <vt:lpstr>3_Custom Design</vt:lpstr>
      <vt:lpstr>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CARMELO MINEO</cp:lastModifiedBy>
  <cp:revision>11</cp:revision>
  <dcterms:created xsi:type="dcterms:W3CDTF">2026-08-05T04:02:16Z</dcterms:created>
  <dcterms:modified xsi:type="dcterms:W3CDTF">2026-08-05T13:53:00Z</dcterms:modified>
</cp:coreProperties>
</file>